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と日付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12" name="プレゼンテーションのタイトル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13" name="本文レベル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ステートメン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本文レベル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5pPr>
          </a:lstStyle>
          <a:p>
            <a:pPr/>
            <a:r>
              <a:t>ステートメント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ビッグファク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本文レベル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ファクト情報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ファクト情報</a:t>
            </a:r>
          </a:p>
        </p:txBody>
      </p:sp>
      <p:sp>
        <p:nvSpPr>
          <p:cNvPr id="10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本文レベル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/>
            </a:lvl1pPr>
            <a:lvl2pPr marL="638923" indent="-12700">
              <a:spcBef>
                <a:spcPts val="0"/>
              </a:spcBef>
              <a:buSzTx/>
              <a:buNone/>
              <a:defRPr spc="-170" sz="8500"/>
            </a:lvl2pPr>
            <a:lvl3pPr marL="638923" indent="444500">
              <a:spcBef>
                <a:spcPts val="0"/>
              </a:spcBef>
              <a:buSzTx/>
              <a:buNone/>
              <a:defRPr spc="-170" sz="8500"/>
            </a:lvl3pPr>
            <a:lvl4pPr marL="638923" indent="901700">
              <a:spcBef>
                <a:spcPts val="0"/>
              </a:spcBef>
              <a:buSzTx/>
              <a:buNone/>
              <a:defRPr spc="-170" sz="8500"/>
            </a:lvl4pPr>
            <a:lvl5pPr marL="638923" indent="1358900">
              <a:spcBef>
                <a:spcPts val="0"/>
              </a:spcBef>
              <a:buSzTx/>
              <a:buNone/>
              <a:defRPr spc="-170" sz="8500"/>
            </a:lvl5pPr>
          </a:lstStyle>
          <a:p>
            <a:pPr/>
            <a:r>
              <a:t>“重要な引用”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イメージ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イメージ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イメージ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イメージ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10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50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567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012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456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901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345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51" name="四角形"/>
          <p:cNvSpPr/>
          <p:nvPr/>
        </p:nvSpPr>
        <p:spPr>
          <a:xfrm>
            <a:off x="-38035" y="13461711"/>
            <a:ext cx="24460069" cy="3469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" name="四角形"/>
          <p:cNvSpPr/>
          <p:nvPr/>
        </p:nvSpPr>
        <p:spPr>
          <a:xfrm>
            <a:off x="-25762" y="-25401"/>
            <a:ext cx="24529085" cy="34696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3" name="スライド番号"/>
          <p:cNvSpPr txBox="1"/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 anchor="t"/>
          <a:lstStyle>
            <a:lvl1pPr defTabSz="821531"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プレゼンテーションのタイトル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23" name="作者と日付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24" name="本文レベル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スライドのタイトル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スライドのタイトル</a:t>
            </a:r>
          </a:p>
        </p:txBody>
      </p:sp>
      <p:sp>
        <p:nvSpPr>
          <p:cNvPr id="34" name="本文レベル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スライドのサブタイトル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のタイトル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43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44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61" name="本文レベル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6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セク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セクションタイトル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232" sz="116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/>
            <a:r>
              <a:t>セクションタイトル</a:t>
            </a:r>
          </a:p>
        </p:txBody>
      </p:sp>
      <p:sp>
        <p:nvSpPr>
          <p:cNvPr id="72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8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8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題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議題のタイトル</a:t>
            </a:r>
          </a:p>
        </p:txBody>
      </p:sp>
      <p:sp>
        <p:nvSpPr>
          <p:cNvPr id="89" name="議題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議題のサブタイトル</a:t>
            </a:r>
          </a:p>
        </p:txBody>
      </p:sp>
      <p:sp>
        <p:nvSpPr>
          <p:cNvPr id="90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議題のトピック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スライドのタイトル</a:t>
            </a:r>
          </a:p>
        </p:txBody>
      </p:sp>
      <p:sp>
        <p:nvSpPr>
          <p:cNvPr id="3" name="本文レベル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スライド番号"/>
          <p:cNvSpPr txBox="1"/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tif"/><Relationship Id="rId4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localhost:1880/temp" TargetMode="External"/><Relationship Id="rId3" Type="http://schemas.openxmlformats.org/officeDocument/2006/relationships/image" Target="../media/image3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nodejs.org/ja/" TargetMode="External"/><Relationship Id="rId3" Type="http://schemas.openxmlformats.org/officeDocument/2006/relationships/hyperlink" Target="http://localhost:1880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ode-RED…"/>
          <p:cNvSpPr txBox="1"/>
          <p:nvPr/>
        </p:nvSpPr>
        <p:spPr>
          <a:xfrm>
            <a:off x="18786768" y="2842672"/>
            <a:ext cx="5448301" cy="314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t>Node-RED</a:t>
            </a:r>
          </a:p>
          <a:p>
            <a:pPr>
              <a:defRPr sz="6000"/>
            </a:pPr>
            <a:r>
              <a:t>はじめのいっぽ</a:t>
            </a:r>
          </a:p>
          <a:p>
            <a:pPr>
              <a:defRPr sz="6000"/>
            </a:pPr>
            <a:r>
              <a:t>for Windows</a:t>
            </a:r>
          </a:p>
        </p:txBody>
      </p:sp>
      <p:sp>
        <p:nvSpPr>
          <p:cNvPr id="163" name="https://nodered.org/"/>
          <p:cNvSpPr txBox="1"/>
          <p:nvPr/>
        </p:nvSpPr>
        <p:spPr>
          <a:xfrm>
            <a:off x="19880390" y="11230264"/>
            <a:ext cx="3261056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https://nodered.org/</a:t>
            </a:r>
          </a:p>
        </p:txBody>
      </p:sp>
      <p:sp>
        <p:nvSpPr>
          <p:cNvPr id="164" name="CC BY @taisukef"/>
          <p:cNvSpPr txBox="1"/>
          <p:nvPr/>
        </p:nvSpPr>
        <p:spPr>
          <a:xfrm>
            <a:off x="19327026" y="7105861"/>
            <a:ext cx="436778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CC BY @taisukef</a:t>
            </a:r>
          </a:p>
        </p:txBody>
      </p:sp>
      <p:pic>
        <p:nvPicPr>
          <p:cNvPr id="165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17833" y="8955466"/>
            <a:ext cx="1620772" cy="570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28718" y="7847536"/>
            <a:ext cx="2761415" cy="2761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3089" y="1060836"/>
            <a:ext cx="18276940" cy="11594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タイムスタンプの左のボタンを押す"/>
          <p:cNvSpPr txBox="1"/>
          <p:nvPr/>
        </p:nvSpPr>
        <p:spPr>
          <a:xfrm>
            <a:off x="2032000" y="730835"/>
            <a:ext cx="20320000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タイムスタンプの左のボタンを押す</a:t>
            </a:r>
          </a:p>
        </p:txBody>
      </p:sp>
      <p:sp>
        <p:nvSpPr>
          <p:cNvPr id="202" name="矢印"/>
          <p:cNvSpPr/>
          <p:nvPr/>
        </p:nvSpPr>
        <p:spPr>
          <a:xfrm rot="5400000">
            <a:off x="6149647" y="7514365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03" name="矢印"/>
          <p:cNvSpPr/>
          <p:nvPr/>
        </p:nvSpPr>
        <p:spPr>
          <a:xfrm rot="5400000">
            <a:off x="16983327" y="7208146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04" name="デバッグ表示…"/>
          <p:cNvSpPr txBox="1"/>
          <p:nvPr/>
        </p:nvSpPr>
        <p:spPr>
          <a:xfrm>
            <a:off x="13990048" y="9143328"/>
            <a:ext cx="7797801" cy="3429000"/>
          </a:xfrm>
          <a:prstGeom prst="rect">
            <a:avLst/>
          </a:prstGeom>
          <a:solidFill>
            <a:srgbClr val="FFFFFF"/>
          </a:solidFill>
          <a:ln w="152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/>
            </a:pPr>
            <a:r>
              <a:t>デバッグ表示</a:t>
            </a:r>
          </a:p>
          <a:p>
            <a:pPr>
              <a:defRPr sz="10000"/>
            </a:pPr>
            <a:r>
              <a:t>される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はじめのいっぽ達成！…"/>
          <p:cNvSpPr txBox="1"/>
          <p:nvPr>
            <p:ph type="ctrTitle"/>
          </p:nvPr>
        </p:nvSpPr>
        <p:spPr>
          <a:xfrm>
            <a:off x="1206498" y="2541656"/>
            <a:ext cx="21971004" cy="8632688"/>
          </a:xfrm>
          <a:prstGeom prst="rect">
            <a:avLst/>
          </a:prstGeom>
        </p:spPr>
        <p:txBody>
          <a:bodyPr anchor="ctr"/>
          <a:lstStyle/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はじめのいっぽ達成！</a:t>
            </a:r>
          </a:p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つくる→デプロイ→試す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健康観察アプリをつくろう！"/>
          <p:cNvSpPr txBox="1"/>
          <p:nvPr>
            <p:ph type="ctrTitle"/>
          </p:nvPr>
        </p:nvSpPr>
        <p:spPr>
          <a:xfrm>
            <a:off x="1206498" y="2541656"/>
            <a:ext cx="21971004" cy="8632688"/>
          </a:xfrm>
          <a:prstGeom prst="rect">
            <a:avLst/>
          </a:prstGeom>
        </p:spPr>
        <p:txBody>
          <a:bodyPr anchor="ctr"/>
          <a:lstStyle>
            <a:lvl1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健康観察アプリをつくろう！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健康観察アプリ…"/>
          <p:cNvSpPr txBox="1"/>
          <p:nvPr>
            <p:ph type="ctrTitle"/>
          </p:nvPr>
        </p:nvSpPr>
        <p:spPr>
          <a:xfrm>
            <a:off x="1206498" y="2541656"/>
            <a:ext cx="21971004" cy="8632688"/>
          </a:xfrm>
          <a:prstGeom prst="rect">
            <a:avLst/>
          </a:prstGeom>
        </p:spPr>
        <p:txBody>
          <a:bodyPr anchor="ctr"/>
          <a:lstStyle/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健康観察アプリ</a:t>
            </a:r>
          </a:p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名前、日付、体温をフォーム入力</a:t>
            </a:r>
          </a:p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ファイルに記録していく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右上メニュー、パレットの管理"/>
          <p:cNvSpPr txBox="1"/>
          <p:nvPr/>
        </p:nvSpPr>
        <p:spPr>
          <a:xfrm>
            <a:off x="3289299" y="730835"/>
            <a:ext cx="1780540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右上メニュー、パレットの管理</a:t>
            </a:r>
          </a:p>
        </p:txBody>
      </p:sp>
      <p:sp>
        <p:nvSpPr>
          <p:cNvPr id="214" name="矢印"/>
          <p:cNvSpPr/>
          <p:nvPr/>
        </p:nvSpPr>
        <p:spPr>
          <a:xfrm rot="10800000">
            <a:off x="18561479" y="3185405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15" name="矢印"/>
          <p:cNvSpPr/>
          <p:nvPr/>
        </p:nvSpPr>
        <p:spPr>
          <a:xfrm rot="10800000">
            <a:off x="15129901" y="9037075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ノードを追加、node-red-dashboard、ノードを追加"/>
          <p:cNvSpPr txBox="1"/>
          <p:nvPr/>
        </p:nvSpPr>
        <p:spPr>
          <a:xfrm>
            <a:off x="631507" y="886410"/>
            <a:ext cx="23120986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ノードを追加、node-red-dashboard、ノードを追加</a:t>
            </a:r>
          </a:p>
        </p:txBody>
      </p:sp>
      <p:pic>
        <p:nvPicPr>
          <p:cNvPr id="21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45271" y="7921166"/>
            <a:ext cx="1568804" cy="634198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矢印"/>
          <p:cNvSpPr/>
          <p:nvPr/>
        </p:nvSpPr>
        <p:spPr>
          <a:xfrm rot="10800000">
            <a:off x="8380849" y="5103943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21" name="矢印"/>
          <p:cNvSpPr/>
          <p:nvPr/>
        </p:nvSpPr>
        <p:spPr>
          <a:xfrm rot="10800000">
            <a:off x="5289656" y="6406822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22" name="線"/>
          <p:cNvSpPr/>
          <p:nvPr/>
        </p:nvSpPr>
        <p:spPr>
          <a:xfrm>
            <a:off x="7199417" y="7250990"/>
            <a:ext cx="2319461" cy="1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3" name="矢印"/>
          <p:cNvSpPr/>
          <p:nvPr/>
        </p:nvSpPr>
        <p:spPr>
          <a:xfrm rot="5400000">
            <a:off x="14540349" y="8789522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左パレットから”form”を探し、フローに置く"/>
          <p:cNvSpPr txBox="1"/>
          <p:nvPr/>
        </p:nvSpPr>
        <p:spPr>
          <a:xfrm>
            <a:off x="2528411" y="886410"/>
            <a:ext cx="19327178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左パレットから”form”を探し、フローに置く</a:t>
            </a:r>
          </a:p>
        </p:txBody>
      </p:sp>
      <p:pic>
        <p:nvPicPr>
          <p:cNvPr id="2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1162" y="1612900"/>
            <a:ext cx="20181676" cy="13230210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矢印"/>
          <p:cNvSpPr/>
          <p:nvPr/>
        </p:nvSpPr>
        <p:spPr>
          <a:xfrm rot="10800000">
            <a:off x="1359748" y="10274841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28" name="矢印"/>
          <p:cNvSpPr/>
          <p:nvPr/>
        </p:nvSpPr>
        <p:spPr>
          <a:xfrm rot="10800000">
            <a:off x="5076271" y="7926309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右のメニューから”Dashboard”を選択"/>
          <p:cNvSpPr txBox="1"/>
          <p:nvPr/>
        </p:nvSpPr>
        <p:spPr>
          <a:xfrm>
            <a:off x="3987641" y="886410"/>
            <a:ext cx="16408718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右のメニューから”Dashboard”を選択</a:t>
            </a:r>
          </a:p>
        </p:txBody>
      </p:sp>
      <p:sp>
        <p:nvSpPr>
          <p:cNvPr id="232" name="矢印"/>
          <p:cNvSpPr/>
          <p:nvPr/>
        </p:nvSpPr>
        <p:spPr>
          <a:xfrm rot="10800000">
            <a:off x="18870921" y="3711456"/>
            <a:ext cx="181124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33" name="矢印"/>
          <p:cNvSpPr/>
          <p:nvPr/>
        </p:nvSpPr>
        <p:spPr>
          <a:xfrm rot="10800000">
            <a:off x="15655951" y="6530598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タブを一つ追加する"/>
          <p:cNvSpPr txBox="1"/>
          <p:nvPr/>
        </p:nvSpPr>
        <p:spPr>
          <a:xfrm>
            <a:off x="7848599" y="886410"/>
            <a:ext cx="8686801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タブを一つ追加する</a:t>
            </a:r>
          </a:p>
        </p:txBody>
      </p:sp>
      <p:sp>
        <p:nvSpPr>
          <p:cNvPr id="237" name="矢印"/>
          <p:cNvSpPr/>
          <p:nvPr/>
        </p:nvSpPr>
        <p:spPr>
          <a:xfrm rot="10800000">
            <a:off x="17633154" y="5165831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“form”をダブルクリックする"/>
          <p:cNvSpPr txBox="1"/>
          <p:nvPr/>
        </p:nvSpPr>
        <p:spPr>
          <a:xfrm>
            <a:off x="5890736" y="886410"/>
            <a:ext cx="12602528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“form”をダブルクリックする</a:t>
            </a:r>
          </a:p>
        </p:txBody>
      </p:sp>
      <p:sp>
        <p:nvSpPr>
          <p:cNvPr id="241" name="矢印"/>
          <p:cNvSpPr/>
          <p:nvPr/>
        </p:nvSpPr>
        <p:spPr>
          <a:xfrm rot="5400000">
            <a:off x="7081195" y="9095740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Node-RED ハンズオン"/>
          <p:cNvSpPr txBox="1"/>
          <p:nvPr>
            <p:ph type="ctrTitle"/>
          </p:nvPr>
        </p:nvSpPr>
        <p:spPr>
          <a:xfrm>
            <a:off x="1206498" y="2541656"/>
            <a:ext cx="21971004" cy="8632688"/>
          </a:xfrm>
          <a:prstGeom prst="rect">
            <a:avLst/>
          </a:prstGeom>
        </p:spPr>
        <p:txBody>
          <a:bodyPr anchor="ctr"/>
          <a:lstStyle>
            <a:lvl1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Node-RED ハンズオン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グループの「✎」マークをクリック"/>
          <p:cNvSpPr txBox="1"/>
          <p:nvPr/>
        </p:nvSpPr>
        <p:spPr>
          <a:xfrm>
            <a:off x="4720781" y="800685"/>
            <a:ext cx="14942438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グループの「✎」マークをクリック</a:t>
            </a:r>
          </a:p>
        </p:txBody>
      </p:sp>
      <p:sp>
        <p:nvSpPr>
          <p:cNvPr id="245" name="矢印"/>
          <p:cNvSpPr/>
          <p:nvPr/>
        </p:nvSpPr>
        <p:spPr>
          <a:xfrm rot="5400000">
            <a:off x="13270028" y="7331923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タブからDashboardで追加した”Tab 1”を選択、更新"/>
          <p:cNvSpPr txBox="1"/>
          <p:nvPr/>
        </p:nvSpPr>
        <p:spPr>
          <a:xfrm>
            <a:off x="734854" y="886410"/>
            <a:ext cx="22914293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タブからDashboardで追加した”Tab 1”を選択、更新</a:t>
            </a:r>
          </a:p>
        </p:txBody>
      </p:sp>
      <p:sp>
        <p:nvSpPr>
          <p:cNvPr id="249" name="矢印"/>
          <p:cNvSpPr/>
          <p:nvPr/>
        </p:nvSpPr>
        <p:spPr>
          <a:xfrm rot="5400000">
            <a:off x="9804282" y="7950806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0" name="矢印"/>
          <p:cNvSpPr/>
          <p:nvPr/>
        </p:nvSpPr>
        <p:spPr>
          <a:xfrm rot="5400000">
            <a:off x="14634795" y="5726050"/>
            <a:ext cx="181124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ラベルと名前に”名前”と記述し、完了"/>
          <p:cNvSpPr txBox="1"/>
          <p:nvPr/>
        </p:nvSpPr>
        <p:spPr>
          <a:xfrm>
            <a:off x="4149089" y="886410"/>
            <a:ext cx="16085821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ラベルと名前に”名前”と記述し、完了</a:t>
            </a:r>
          </a:p>
        </p:txBody>
      </p:sp>
      <p:sp>
        <p:nvSpPr>
          <p:cNvPr id="254" name="矢印"/>
          <p:cNvSpPr/>
          <p:nvPr/>
        </p:nvSpPr>
        <p:spPr>
          <a:xfrm rot="5400000">
            <a:off x="5155502" y="10178786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5" name="矢印"/>
          <p:cNvSpPr/>
          <p:nvPr/>
        </p:nvSpPr>
        <p:spPr>
          <a:xfrm rot="5400000">
            <a:off x="7201041" y="10178786"/>
            <a:ext cx="181124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6" name="矢印"/>
          <p:cNvSpPr/>
          <p:nvPr/>
        </p:nvSpPr>
        <p:spPr>
          <a:xfrm rot="5400000">
            <a:off x="14599919" y="5695106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デプロイして、Dashboardを開く"/>
          <p:cNvSpPr txBox="1"/>
          <p:nvPr/>
        </p:nvSpPr>
        <p:spPr>
          <a:xfrm>
            <a:off x="4843938" y="886410"/>
            <a:ext cx="14696124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デプロイして、Dashboardを開く</a:t>
            </a:r>
          </a:p>
        </p:txBody>
      </p:sp>
      <p:sp>
        <p:nvSpPr>
          <p:cNvPr id="260" name="矢印"/>
          <p:cNvSpPr/>
          <p:nvPr/>
        </p:nvSpPr>
        <p:spPr>
          <a:xfrm rot="5400000">
            <a:off x="18000553" y="4264091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1" name="矢印"/>
          <p:cNvSpPr/>
          <p:nvPr/>
        </p:nvSpPr>
        <p:spPr>
          <a:xfrm rot="5400000">
            <a:off x="19984203" y="5536025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フォームで「名前」が入力できる"/>
          <p:cNvSpPr txBox="1"/>
          <p:nvPr/>
        </p:nvSpPr>
        <p:spPr>
          <a:xfrm>
            <a:off x="5014912" y="886410"/>
            <a:ext cx="14354176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フォームで「名前」が入力できる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“+要素”を押し、フォームに日付と体温を追加し、完了"/>
          <p:cNvSpPr txBox="1"/>
          <p:nvPr/>
        </p:nvSpPr>
        <p:spPr>
          <a:xfrm>
            <a:off x="526732" y="886410"/>
            <a:ext cx="23330536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“+要素”を押し、フォームに日付と体温を追加し、完了</a:t>
            </a:r>
          </a:p>
        </p:txBody>
      </p:sp>
      <p:sp>
        <p:nvSpPr>
          <p:cNvPr id="268" name="矢印"/>
          <p:cNvSpPr/>
          <p:nvPr/>
        </p:nvSpPr>
        <p:spPr>
          <a:xfrm rot="10800000">
            <a:off x="3275063" y="11045222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9" name="矢印"/>
          <p:cNvSpPr/>
          <p:nvPr/>
        </p:nvSpPr>
        <p:spPr>
          <a:xfrm rot="10800000">
            <a:off x="3275063" y="7954029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70" name="矢印"/>
          <p:cNvSpPr/>
          <p:nvPr/>
        </p:nvSpPr>
        <p:spPr>
          <a:xfrm rot="5400000">
            <a:off x="9707518" y="10050649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71" name="矢印"/>
          <p:cNvSpPr/>
          <p:nvPr/>
        </p:nvSpPr>
        <p:spPr>
          <a:xfrm rot="5400000">
            <a:off x="14692751" y="5721689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2009" y="1612900"/>
            <a:ext cx="20059982" cy="13150432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ストレージ”write file”を置き、ダブルクリック"/>
          <p:cNvSpPr txBox="1"/>
          <p:nvPr/>
        </p:nvSpPr>
        <p:spPr>
          <a:xfrm>
            <a:off x="2181701" y="886410"/>
            <a:ext cx="20020598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ストレージ”write file”を置き、ダブルクリック</a:t>
            </a:r>
          </a:p>
        </p:txBody>
      </p:sp>
      <p:sp>
        <p:nvSpPr>
          <p:cNvPr id="275" name="矢印"/>
          <p:cNvSpPr/>
          <p:nvPr/>
        </p:nvSpPr>
        <p:spPr>
          <a:xfrm rot="10800000">
            <a:off x="1573134" y="10305786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76" name="矢印"/>
          <p:cNvSpPr/>
          <p:nvPr/>
        </p:nvSpPr>
        <p:spPr>
          <a:xfrm rot="5400000">
            <a:off x="12399660" y="9122324"/>
            <a:ext cx="181124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パスにファイル名”健康観察.txt”を書き、完了"/>
          <p:cNvSpPr txBox="1"/>
          <p:nvPr/>
        </p:nvSpPr>
        <p:spPr>
          <a:xfrm>
            <a:off x="2477452" y="886410"/>
            <a:ext cx="19429096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パスにファイル名”健康観察.txt”を書き、完了</a:t>
            </a:r>
          </a:p>
        </p:txBody>
      </p:sp>
      <p:sp>
        <p:nvSpPr>
          <p:cNvPr id="280" name="矢印"/>
          <p:cNvSpPr/>
          <p:nvPr/>
        </p:nvSpPr>
        <p:spPr>
          <a:xfrm rot="5400000">
            <a:off x="10666786" y="7172842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1" name="矢印"/>
          <p:cNvSpPr/>
          <p:nvPr/>
        </p:nvSpPr>
        <p:spPr>
          <a:xfrm rot="5400000">
            <a:off x="14630863" y="5610612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“form”と”健康観察.txt”をつなぎ、デプロイ"/>
          <p:cNvSpPr txBox="1"/>
          <p:nvPr/>
        </p:nvSpPr>
        <p:spPr>
          <a:xfrm>
            <a:off x="2877026" y="886410"/>
            <a:ext cx="18629949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“form”と”健康観察.txt”をつなぎ、デプロイ</a:t>
            </a:r>
          </a:p>
        </p:txBody>
      </p:sp>
      <p:sp>
        <p:nvSpPr>
          <p:cNvPr id="285" name="矢印"/>
          <p:cNvSpPr/>
          <p:nvPr/>
        </p:nvSpPr>
        <p:spPr>
          <a:xfrm rot="5400000">
            <a:off x="9552796" y="8874770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6" name="矢印"/>
          <p:cNvSpPr/>
          <p:nvPr/>
        </p:nvSpPr>
        <p:spPr>
          <a:xfrm rot="5400000">
            <a:off x="18220385" y="4302191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Dashboardに切り替えて、記述し、SUBMIT"/>
          <p:cNvSpPr txBox="1"/>
          <p:nvPr/>
        </p:nvSpPr>
        <p:spPr>
          <a:xfrm>
            <a:off x="2473642" y="886410"/>
            <a:ext cx="19436716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Dashboardに切り替えて、記述し、SUBMIT</a:t>
            </a:r>
          </a:p>
        </p:txBody>
      </p:sp>
      <p:sp>
        <p:nvSpPr>
          <p:cNvPr id="290" name="矢印"/>
          <p:cNvSpPr/>
          <p:nvPr/>
        </p:nvSpPr>
        <p:spPr>
          <a:xfrm rot="5400000">
            <a:off x="9150522" y="3119156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91" name="矢印"/>
          <p:cNvSpPr/>
          <p:nvPr/>
        </p:nvSpPr>
        <p:spPr>
          <a:xfrm rot="5400000">
            <a:off x="10082071" y="8970826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92" name="矢印"/>
          <p:cNvSpPr/>
          <p:nvPr/>
        </p:nvSpPr>
        <p:spPr>
          <a:xfrm rot="10800000">
            <a:off x="7607245" y="6223000"/>
            <a:ext cx="1811242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Node-RED"/>
          <p:cNvSpPr txBox="1"/>
          <p:nvPr/>
        </p:nvSpPr>
        <p:spPr>
          <a:xfrm>
            <a:off x="19331216" y="4659943"/>
            <a:ext cx="4664203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/>
            <a:r>
              <a:t>Node-RED</a:t>
            </a:r>
          </a:p>
        </p:txBody>
      </p:sp>
      <p:sp>
        <p:nvSpPr>
          <p:cNvPr id="172" name="Node.jsベース…"/>
          <p:cNvSpPr txBox="1"/>
          <p:nvPr/>
        </p:nvSpPr>
        <p:spPr>
          <a:xfrm>
            <a:off x="19120142" y="7422186"/>
            <a:ext cx="5086351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t>Node.jsベース</a:t>
            </a:r>
          </a:p>
          <a:p>
            <a:pPr>
              <a:defRPr sz="6000"/>
            </a:pPr>
            <a:r>
              <a:t>イケテル</a:t>
            </a:r>
          </a:p>
          <a:p>
            <a:pPr>
              <a:defRPr sz="6000"/>
            </a:pPr>
            <a:r>
              <a:t>ローコード</a:t>
            </a:r>
          </a:p>
          <a:p>
            <a:pPr>
              <a:defRPr sz="6000"/>
            </a:pPr>
            <a:r>
              <a:t>ツール</a:t>
            </a:r>
          </a:p>
        </p:txBody>
      </p:sp>
      <p:sp>
        <p:nvSpPr>
          <p:cNvPr id="173" name="https://nodered.org/"/>
          <p:cNvSpPr txBox="1"/>
          <p:nvPr/>
        </p:nvSpPr>
        <p:spPr>
          <a:xfrm>
            <a:off x="19379008" y="5858068"/>
            <a:ext cx="4703319" cy="55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https://nodered.org/</a:t>
            </a:r>
          </a:p>
        </p:txBody>
      </p:sp>
      <p:pic>
        <p:nvPicPr>
          <p:cNvPr id="1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089" y="1060836"/>
            <a:ext cx="18276940" cy="11594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0291" y="2072678"/>
            <a:ext cx="26944582" cy="1345329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UBMITする毎に健康観察.txtにデータが追記される"/>
          <p:cNvSpPr txBox="1"/>
          <p:nvPr/>
        </p:nvSpPr>
        <p:spPr>
          <a:xfrm>
            <a:off x="915829" y="886410"/>
            <a:ext cx="22552343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SUBMITする毎に健康観察.txtにデータが追記される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健康観察アプリ達成！…"/>
          <p:cNvSpPr txBox="1"/>
          <p:nvPr>
            <p:ph type="ctrTitle"/>
          </p:nvPr>
        </p:nvSpPr>
        <p:spPr>
          <a:xfrm>
            <a:off x="1206498" y="2541656"/>
            <a:ext cx="21971004" cy="8632688"/>
          </a:xfrm>
          <a:prstGeom prst="rect">
            <a:avLst/>
          </a:prstGeom>
        </p:spPr>
        <p:txBody>
          <a:bodyPr anchor="ctr"/>
          <a:lstStyle/>
          <a:p>
            <a:pPr algn="ctr" defTabSz="324611">
              <a:lnSpc>
                <a:spcPct val="100000"/>
              </a:lnSpc>
              <a:spcBef>
                <a:spcPts val="100"/>
              </a:spcBef>
              <a:defRPr spc="0" sz="1065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健康観察アプリ達成！</a:t>
            </a:r>
          </a:p>
          <a:p>
            <a:pPr algn="ctr" defTabSz="324611">
              <a:lnSpc>
                <a:spcPct val="100000"/>
              </a:lnSpc>
              <a:spcBef>
                <a:spcPts val="100"/>
              </a:spcBef>
              <a:defRPr spc="0" sz="71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 defTabSz="324611">
              <a:lnSpc>
                <a:spcPct val="100000"/>
              </a:lnSpc>
              <a:spcBef>
                <a:spcPts val="100"/>
              </a:spcBef>
              <a:defRPr spc="0" sz="71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自分のIPアドレスを使ってフォームを公開できる！</a:t>
            </a:r>
          </a:p>
          <a:p>
            <a:pPr algn="ctr" defTabSz="324611">
              <a:lnSpc>
                <a:spcPct val="100000"/>
              </a:lnSpc>
              <a:spcBef>
                <a:spcPts val="100"/>
              </a:spcBef>
              <a:defRPr spc="0" sz="71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（使用者はNode-RED不要、ブラウザだけでOK）</a:t>
            </a:r>
          </a:p>
          <a:p>
            <a:pPr algn="ctr" defTabSz="324611">
              <a:lnSpc>
                <a:spcPct val="100000"/>
              </a:lnSpc>
              <a:spcBef>
                <a:spcPts val="100"/>
              </a:spcBef>
              <a:defRPr spc="0" sz="71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 defTabSz="324611">
              <a:lnSpc>
                <a:spcPct val="100000"/>
              </a:lnSpc>
              <a:spcBef>
                <a:spcPts val="100"/>
              </a:spcBef>
              <a:defRPr spc="0" sz="71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→ EVER/IPを使えばセキュアにグローバルにつながる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コマンドプロンプトで、パスワードのハッシュを作成する…"/>
          <p:cNvSpPr txBox="1"/>
          <p:nvPr>
            <p:ph type="ctrTitle"/>
          </p:nvPr>
        </p:nvSpPr>
        <p:spPr>
          <a:xfrm>
            <a:off x="1173186" y="3032148"/>
            <a:ext cx="21971004" cy="6244209"/>
          </a:xfrm>
          <a:prstGeom prst="rect">
            <a:avLst/>
          </a:prstGeom>
        </p:spPr>
        <p:txBody>
          <a:bodyPr anchor="ctr"/>
          <a:lstStyle/>
          <a:p>
            <a:pPr>
              <a:defRPr spc="-110" sz="5500"/>
            </a:pPr>
            <a:r>
              <a:t>コマンドプロンプトで、パスワードのハッシュを作成する</a:t>
            </a:r>
          </a:p>
          <a:p>
            <a:pPr>
              <a:defRPr spc="-110" sz="5500"/>
            </a:pPr>
            <a:r>
              <a:t>&gt; node-red admin hash-pw</a:t>
            </a:r>
          </a:p>
          <a:p>
            <a:pPr>
              <a:defRPr spc="-110" sz="5500"/>
            </a:pPr>
            <a:r>
              <a:t>Password: で聞かれるので、パスワードを入力、ハッシュをコピー</a:t>
            </a:r>
          </a:p>
          <a:p>
            <a:pPr>
              <a:defRPr spc="-110" sz="5500"/>
            </a:pPr>
          </a:p>
          <a:p>
            <a:pPr>
              <a:defRPr spc="-110" sz="5500"/>
            </a:pPr>
            <a:r>
              <a:t>設定ファイルを開いて、下記の用に編集用のID/PWを設定する</a:t>
            </a:r>
          </a:p>
        </p:txBody>
      </p:sp>
      <p:sp>
        <p:nvSpPr>
          <p:cNvPr id="300" name="Node-RED の管理パスワードをつける"/>
          <p:cNvSpPr txBox="1"/>
          <p:nvPr/>
        </p:nvSpPr>
        <p:spPr>
          <a:xfrm>
            <a:off x="1020786" y="939346"/>
            <a:ext cx="21971004" cy="207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lnSpc>
                <a:spcPct val="80000"/>
              </a:lnSpc>
              <a:defRPr spc="-159" sz="8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Node-RED の管理パスワードをつける</a:t>
            </a:r>
          </a:p>
        </p:txBody>
      </p:sp>
      <p:pic>
        <p:nvPicPr>
          <p:cNvPr id="3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2693" y="8952322"/>
            <a:ext cx="21731990" cy="454157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線"/>
          <p:cNvSpPr/>
          <p:nvPr/>
        </p:nvSpPr>
        <p:spPr>
          <a:xfrm>
            <a:off x="6389324" y="11498205"/>
            <a:ext cx="15891001" cy="1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3" name="コピーしたハッシュを設定する"/>
          <p:cNvSpPr txBox="1"/>
          <p:nvPr/>
        </p:nvSpPr>
        <p:spPr>
          <a:xfrm>
            <a:off x="15048255" y="12339758"/>
            <a:ext cx="716026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コピーしたハッシュを設定する</a:t>
            </a:r>
          </a:p>
        </p:txBody>
      </p:sp>
      <p:sp>
        <p:nvSpPr>
          <p:cNvPr id="304" name="矢印"/>
          <p:cNvSpPr/>
          <p:nvPr/>
        </p:nvSpPr>
        <p:spPr>
          <a:xfrm rot="5400000">
            <a:off x="13429203" y="12009558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設定ファイルを開いて IPv6 で使えるように編集する…"/>
          <p:cNvSpPr txBox="1"/>
          <p:nvPr>
            <p:ph type="ctrTitle"/>
          </p:nvPr>
        </p:nvSpPr>
        <p:spPr>
          <a:xfrm>
            <a:off x="1173186" y="3558199"/>
            <a:ext cx="21971004" cy="9830347"/>
          </a:xfrm>
          <a:prstGeom prst="rect">
            <a:avLst/>
          </a:prstGeom>
        </p:spPr>
        <p:txBody>
          <a:bodyPr anchor="ctr"/>
          <a:lstStyle/>
          <a:p>
            <a:pPr defTabSz="2023821">
              <a:defRPr spc="-132" sz="6640"/>
            </a:pPr>
            <a:r>
              <a:t>設定ファイルを開いて IPv6 で使えるように編集する</a:t>
            </a:r>
          </a:p>
          <a:p>
            <a:pPr defTabSz="2023821">
              <a:defRPr spc="-132" sz="6640"/>
            </a:pPr>
          </a:p>
          <a:p>
            <a:pPr defTabSz="2023821">
              <a:defRPr spc="-132" sz="6640"/>
            </a:pPr>
            <a:r>
              <a:t>settings.js を開く</a:t>
            </a:r>
          </a:p>
          <a:p>
            <a:pPr defTabSz="2023821">
              <a:defRPr spc="-132" sz="6640"/>
            </a:pPr>
          </a:p>
          <a:p>
            <a:pPr defTabSz="2023821">
              <a:defRPr b="1" spc="-132" sz="6640">
                <a:latin typeface="Arial Hebrew"/>
                <a:ea typeface="Arial Hebrew"/>
                <a:cs typeface="Arial Hebrew"/>
                <a:sym typeface="Arial Hebrew"/>
              </a:defRPr>
            </a:pPr>
            <a:r>
              <a:t>下記の記述を探す</a:t>
            </a:r>
          </a:p>
          <a:p>
            <a:pPr defTabSz="2023821">
              <a:defRPr spc="-132" sz="6640"/>
            </a:pPr>
            <a:r>
              <a:t>//uiHost: "127.0.0.1",</a:t>
            </a:r>
          </a:p>
          <a:p>
            <a:pPr defTabSz="2023821">
              <a:defRPr spc="-132" sz="6640"/>
            </a:pPr>
          </a:p>
          <a:p>
            <a:pPr defTabSz="2023821">
              <a:defRPr spc="-132" sz="6640"/>
            </a:pPr>
            <a:r>
              <a:t>“//“ を削除し、”127.0.0.1” を “::” と変更する</a:t>
            </a:r>
          </a:p>
          <a:p>
            <a:pPr defTabSz="2023821">
              <a:defRPr spc="-132" sz="6640"/>
            </a:pPr>
            <a:r>
              <a:t>&gt; uiHost: "::",</a:t>
            </a:r>
          </a:p>
        </p:txBody>
      </p:sp>
      <p:sp>
        <p:nvSpPr>
          <p:cNvPr id="307" name="Node-RED EVER-IPを使用する場合"/>
          <p:cNvSpPr txBox="1"/>
          <p:nvPr/>
        </p:nvSpPr>
        <p:spPr>
          <a:xfrm>
            <a:off x="1020786" y="939346"/>
            <a:ext cx="21971004" cy="207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lnSpc>
                <a:spcPct val="80000"/>
              </a:lnSpc>
              <a:defRPr spc="-159" sz="8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Node-RED EVER-IPを使用する場合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受信するノード”http in”を置き、ダブルクリック"/>
          <p:cNvSpPr txBox="1"/>
          <p:nvPr/>
        </p:nvSpPr>
        <p:spPr>
          <a:xfrm>
            <a:off x="1683543" y="886410"/>
            <a:ext cx="21016914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受信するノード”http in”を置き、ダブルクリック</a:t>
            </a:r>
          </a:p>
        </p:txBody>
      </p:sp>
      <p:pic>
        <p:nvPicPr>
          <p:cNvPr id="31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7509" y="1752600"/>
            <a:ext cx="19428982" cy="12793531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矢印"/>
          <p:cNvSpPr/>
          <p:nvPr/>
        </p:nvSpPr>
        <p:spPr>
          <a:xfrm rot="5400000">
            <a:off x="11286379" y="10607643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12" name="矢印"/>
          <p:cNvSpPr/>
          <p:nvPr/>
        </p:nvSpPr>
        <p:spPr>
          <a:xfrm rot="10800000">
            <a:off x="1789743" y="5294675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7509" y="1752600"/>
            <a:ext cx="19428982" cy="1279353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URLに “/temp” と設定し、完了"/>
          <p:cNvSpPr txBox="1"/>
          <p:nvPr/>
        </p:nvSpPr>
        <p:spPr>
          <a:xfrm>
            <a:off x="5197316" y="848310"/>
            <a:ext cx="13989368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URLに “/temp” と設定し、完了</a:t>
            </a:r>
          </a:p>
        </p:txBody>
      </p:sp>
      <p:sp>
        <p:nvSpPr>
          <p:cNvPr id="316" name="矢印"/>
          <p:cNvSpPr/>
          <p:nvPr/>
        </p:nvSpPr>
        <p:spPr>
          <a:xfrm rot="5400000">
            <a:off x="9491617" y="8224943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17" name="矢印"/>
          <p:cNvSpPr/>
          <p:nvPr/>
        </p:nvSpPr>
        <p:spPr>
          <a:xfrm rot="5400000">
            <a:off x="14353074" y="5938299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7509" y="1752600"/>
            <a:ext cx="19428982" cy="12793531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“form”と”健康観察.txt”をつなぐ線を選択して、delete"/>
          <p:cNvSpPr txBox="1"/>
          <p:nvPr/>
        </p:nvSpPr>
        <p:spPr>
          <a:xfrm>
            <a:off x="498634" y="848310"/>
            <a:ext cx="23386733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“form”と”健康観察.txt”をつなぐ線を選択して、delete</a:t>
            </a:r>
          </a:p>
        </p:txBody>
      </p:sp>
      <p:sp>
        <p:nvSpPr>
          <p:cNvPr id="321" name="矢印"/>
          <p:cNvSpPr/>
          <p:nvPr/>
        </p:nvSpPr>
        <p:spPr>
          <a:xfrm rot="5400000">
            <a:off x="9553505" y="9091380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1047" y="1752600"/>
            <a:ext cx="19541906" cy="12867889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“http in”と”健康観察.txt”をつなぐ"/>
          <p:cNvSpPr txBox="1"/>
          <p:nvPr/>
        </p:nvSpPr>
        <p:spPr>
          <a:xfrm>
            <a:off x="4832508" y="848310"/>
            <a:ext cx="14718984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“http in”と”健康観察.txt”をつなぐ</a:t>
            </a:r>
          </a:p>
        </p:txBody>
      </p:sp>
      <p:sp>
        <p:nvSpPr>
          <p:cNvPr id="325" name="矢印"/>
          <p:cNvSpPr/>
          <p:nvPr/>
        </p:nvSpPr>
        <p:spPr>
          <a:xfrm rot="5400000">
            <a:off x="11781485" y="9710263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7509" y="1752600"/>
            <a:ext cx="19428982" cy="12793531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通信するノード”http request”を置き、ダブルクリック"/>
          <p:cNvSpPr txBox="1"/>
          <p:nvPr/>
        </p:nvSpPr>
        <p:spPr>
          <a:xfrm>
            <a:off x="281939" y="848310"/>
            <a:ext cx="23820121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通信するノード”http request”を置き、ダブルクリック</a:t>
            </a:r>
          </a:p>
        </p:txBody>
      </p:sp>
      <p:sp>
        <p:nvSpPr>
          <p:cNvPr id="329" name="矢印"/>
          <p:cNvSpPr/>
          <p:nvPr/>
        </p:nvSpPr>
        <p:spPr>
          <a:xfrm rot="5400000">
            <a:off x="8748957" y="10669532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0" name="矢印"/>
          <p:cNvSpPr/>
          <p:nvPr/>
        </p:nvSpPr>
        <p:spPr>
          <a:xfrm rot="5400000">
            <a:off x="3986779" y="7794948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URLに通信先 “http://localhost:1880/temp&quot; 設定し、…"/>
          <p:cNvSpPr txBox="1"/>
          <p:nvPr/>
        </p:nvSpPr>
        <p:spPr>
          <a:xfrm>
            <a:off x="2588513" y="413335"/>
            <a:ext cx="19206973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t>URLに通信先 “</a:t>
            </a:r>
            <a:r>
              <a:rPr u="sng">
                <a:hlinkClick r:id="rId2" invalidUrl="" action="" tgtFrame="" tooltip="" history="1" highlightClick="0" endSnd="0"/>
              </a:rPr>
              <a:t>http://localhost:1880/temp</a:t>
            </a:r>
            <a:r>
              <a:t>" 設定し、</a:t>
            </a:r>
          </a:p>
          <a:p>
            <a:pPr>
              <a:defRPr sz="6000"/>
            </a:pPr>
            <a:r>
              <a:t>ペイロードを”クエリパラメータに追加"にして、完了</a:t>
            </a:r>
          </a:p>
        </p:txBody>
      </p:sp>
      <p:pic>
        <p:nvPicPr>
          <p:cNvPr id="33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2489" y="1752600"/>
            <a:ext cx="19659022" cy="12945007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矢印"/>
          <p:cNvSpPr/>
          <p:nvPr/>
        </p:nvSpPr>
        <p:spPr>
          <a:xfrm rot="5400000">
            <a:off x="10856383" y="9063659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5" name="矢印"/>
          <p:cNvSpPr/>
          <p:nvPr/>
        </p:nvSpPr>
        <p:spPr>
          <a:xfrm rot="5400000">
            <a:off x="14387241" y="5910578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1. Node.js をインストール https://nodejs.org/ja/…"/>
          <p:cNvSpPr txBox="1"/>
          <p:nvPr>
            <p:ph type="ctrTitle"/>
          </p:nvPr>
        </p:nvSpPr>
        <p:spPr>
          <a:xfrm>
            <a:off x="1206498" y="3907048"/>
            <a:ext cx="21971004" cy="9182334"/>
          </a:xfrm>
          <a:prstGeom prst="rect">
            <a:avLst/>
          </a:prstGeom>
        </p:spPr>
        <p:txBody>
          <a:bodyPr anchor="ctr"/>
          <a:lstStyle/>
          <a:p>
            <a:pPr defTabSz="1414236">
              <a:defRPr spc="-92" sz="4640"/>
            </a:pPr>
            <a:r>
              <a:t>1. Node.js をインストール</a:t>
            </a:r>
            <a:br/>
            <a:r>
              <a:rPr u="sng">
                <a:hlinkClick r:id="rId2" invalidUrl="" action="" tgtFrame="" tooltip="" history="1" highlightClick="0" endSnd="0"/>
              </a:rPr>
              <a:t>https://nodejs.org/ja/</a:t>
            </a:r>
            <a:br/>
          </a:p>
          <a:p>
            <a:pPr defTabSz="1414236">
              <a:defRPr spc="-92" sz="4640"/>
            </a:pPr>
            <a:r>
              <a:t>2. Node-REDをインストール</a:t>
            </a:r>
          </a:p>
          <a:p>
            <a:pPr defTabSz="1414236">
              <a:defRPr spc="-92" sz="4640"/>
            </a:pPr>
            <a:r>
              <a:t>Windows+R、”cmd”とタイプしコマンドプロンプト起動</a:t>
            </a:r>
          </a:p>
          <a:p>
            <a:pPr defTabSz="1414236">
              <a:defRPr spc="-92" sz="4640"/>
            </a:pPr>
            <a:r>
              <a:t>下記コマンドを入れて、インストール</a:t>
            </a:r>
          </a:p>
          <a:p>
            <a:pPr defTabSz="1414236">
              <a:defRPr spc="-92" sz="4640"/>
            </a:pPr>
            <a:r>
              <a:t>&gt; npm i -g --unsafe-perm node-red</a:t>
            </a:r>
          </a:p>
          <a:p>
            <a:pPr defTabSz="1414236">
              <a:defRPr spc="-92" sz="4640"/>
            </a:pPr>
          </a:p>
          <a:p>
            <a:pPr defTabSz="1414236">
              <a:defRPr spc="-92" sz="4640"/>
            </a:pPr>
            <a:r>
              <a:t>3. Node-REDの起動</a:t>
            </a:r>
            <a:br/>
            <a:r>
              <a:t>下記コマンドでNode-RED を起動する</a:t>
            </a:r>
          </a:p>
          <a:p>
            <a:pPr defTabSz="1414236">
              <a:defRPr spc="-92" sz="4640"/>
            </a:pPr>
            <a:r>
              <a:t>&gt; node-red</a:t>
            </a:r>
          </a:p>
          <a:p>
            <a:pPr defTabSz="1414236">
              <a:defRPr spc="-92" sz="4640"/>
            </a:pPr>
            <a:r>
              <a:t>ブラウザで、 </a:t>
            </a:r>
            <a:r>
              <a:rPr u="sng">
                <a:hlinkClick r:id="rId3" invalidUrl="" action="" tgtFrame="" tooltip="" history="1" highlightClick="0" endSnd="0"/>
              </a:rPr>
              <a:t>http://localhost:1880</a:t>
            </a:r>
            <a:r>
              <a:rPr u="sng"/>
              <a:t>/ を開く</a:t>
            </a:r>
          </a:p>
        </p:txBody>
      </p:sp>
      <p:sp>
        <p:nvSpPr>
          <p:cNvPr id="177" name="Node-REDをWindowsにインストール"/>
          <p:cNvSpPr txBox="1"/>
          <p:nvPr/>
        </p:nvSpPr>
        <p:spPr>
          <a:xfrm>
            <a:off x="1020786" y="939346"/>
            <a:ext cx="21971004" cy="207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lnSpc>
                <a:spcPct val="80000"/>
              </a:lnSpc>
              <a:defRPr spc="-159" sz="8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Node-REDをWindowsにインストール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5912" y="1752600"/>
            <a:ext cx="19532176" cy="12861482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“form”と”http request”をつなぎ、デプロイ、確認する"/>
          <p:cNvSpPr txBox="1"/>
          <p:nvPr/>
        </p:nvSpPr>
        <p:spPr>
          <a:xfrm>
            <a:off x="233838" y="848310"/>
            <a:ext cx="23916323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“form”と”http request”をつなぎ、デプロイ、確認する</a:t>
            </a:r>
          </a:p>
        </p:txBody>
      </p:sp>
      <p:sp>
        <p:nvSpPr>
          <p:cNvPr id="339" name="矢印"/>
          <p:cNvSpPr/>
          <p:nvPr/>
        </p:nvSpPr>
        <p:spPr>
          <a:xfrm rot="5400000">
            <a:off x="8009520" y="9775375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40" name="矢印"/>
          <p:cNvSpPr/>
          <p:nvPr/>
        </p:nvSpPr>
        <p:spPr>
          <a:xfrm rot="5400000">
            <a:off x="17141272" y="4703756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複数のコンピューターを…"/>
          <p:cNvSpPr txBox="1"/>
          <p:nvPr>
            <p:ph type="ctrTitle"/>
          </p:nvPr>
        </p:nvSpPr>
        <p:spPr>
          <a:xfrm>
            <a:off x="1206498" y="2541656"/>
            <a:ext cx="21971004" cy="8632688"/>
          </a:xfrm>
          <a:prstGeom prst="rect">
            <a:avLst/>
          </a:prstGeom>
        </p:spPr>
        <p:txBody>
          <a:bodyPr anchor="ctr"/>
          <a:lstStyle/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5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複数のコンピューターを</a:t>
            </a:r>
          </a:p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5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つないで動かす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7509" y="1752600"/>
            <a:ext cx="19428982" cy="1279353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フローを書き出すために、右メニュー、書き出し"/>
          <p:cNvSpPr txBox="1"/>
          <p:nvPr/>
        </p:nvSpPr>
        <p:spPr>
          <a:xfrm>
            <a:off x="1690687" y="848310"/>
            <a:ext cx="21002626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フローを書き出すために、右メニュー、書き出し</a:t>
            </a:r>
          </a:p>
        </p:txBody>
      </p:sp>
      <p:sp>
        <p:nvSpPr>
          <p:cNvPr id="346" name="矢印"/>
          <p:cNvSpPr/>
          <p:nvPr/>
        </p:nvSpPr>
        <p:spPr>
          <a:xfrm rot="10800000">
            <a:off x="15219509" y="5820726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47" name="矢印"/>
          <p:cNvSpPr/>
          <p:nvPr/>
        </p:nvSpPr>
        <p:spPr>
          <a:xfrm rot="10800000">
            <a:off x="18440926" y="3317472"/>
            <a:ext cx="181124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7509" y="1752600"/>
            <a:ext cx="19428982" cy="1279353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“書き出し”を選択、フローが、クリップボードにコピーされる"/>
          <p:cNvSpPr txBox="1"/>
          <p:nvPr/>
        </p:nvSpPr>
        <p:spPr>
          <a:xfrm>
            <a:off x="752030" y="911810"/>
            <a:ext cx="22879940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pPr/>
            <a:r>
              <a:t>“書き出し”を選択、フローが、クリップボードにコピーされる</a:t>
            </a:r>
          </a:p>
        </p:txBody>
      </p:sp>
      <p:sp>
        <p:nvSpPr>
          <p:cNvPr id="351" name="矢印"/>
          <p:cNvSpPr/>
          <p:nvPr/>
        </p:nvSpPr>
        <p:spPr>
          <a:xfrm rot="16200000">
            <a:off x="15714617" y="10765588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別のコンピューターに…"/>
          <p:cNvSpPr txBox="1"/>
          <p:nvPr>
            <p:ph type="ctrTitle"/>
          </p:nvPr>
        </p:nvSpPr>
        <p:spPr>
          <a:xfrm>
            <a:off x="1206498" y="2541656"/>
            <a:ext cx="21971004" cy="8632688"/>
          </a:xfrm>
          <a:prstGeom prst="rect">
            <a:avLst/>
          </a:prstGeom>
        </p:spPr>
        <p:txBody>
          <a:bodyPr anchor="ctr"/>
          <a:lstStyle/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5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別のコンピューターに</a:t>
            </a:r>
          </a:p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5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設定する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8419" y="1752600"/>
            <a:ext cx="19807162" cy="13042553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“読み込み”を選択、クリップボードから貼り付け、読み込み"/>
          <p:cNvSpPr txBox="1"/>
          <p:nvPr/>
        </p:nvSpPr>
        <p:spPr>
          <a:xfrm>
            <a:off x="1144143" y="911810"/>
            <a:ext cx="22095715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pPr/>
            <a:r>
              <a:t>“読み込み”を選択、クリップボードから貼り付け、読み込み</a:t>
            </a:r>
          </a:p>
        </p:txBody>
      </p:sp>
      <p:sp>
        <p:nvSpPr>
          <p:cNvPr id="357" name="矢印"/>
          <p:cNvSpPr/>
          <p:nvPr/>
        </p:nvSpPr>
        <p:spPr>
          <a:xfrm rot="16200000">
            <a:off x="15714617" y="10920309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8" name="矢印"/>
          <p:cNvSpPr/>
          <p:nvPr/>
        </p:nvSpPr>
        <p:spPr>
          <a:xfrm rot="16200000">
            <a:off x="10581109" y="4264091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0465" y="1752600"/>
            <a:ext cx="19683070" cy="12960842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“http request” の送信先IPアドレスを変更して確認する"/>
          <p:cNvSpPr txBox="1"/>
          <p:nvPr/>
        </p:nvSpPr>
        <p:spPr>
          <a:xfrm>
            <a:off x="1786381" y="911810"/>
            <a:ext cx="20811237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pPr/>
            <a:r>
              <a:t>“http request” の送信先IPアドレスを変更して確認する</a:t>
            </a:r>
          </a:p>
        </p:txBody>
      </p:sp>
      <p:sp>
        <p:nvSpPr>
          <p:cNvPr id="362" name="矢印"/>
          <p:cNvSpPr/>
          <p:nvPr/>
        </p:nvSpPr>
        <p:spPr>
          <a:xfrm rot="16200000">
            <a:off x="10457333" y="5811299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63" name="矢印"/>
          <p:cNvSpPr/>
          <p:nvPr/>
        </p:nvSpPr>
        <p:spPr>
          <a:xfrm rot="5400000">
            <a:off x="14359520" y="5811299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080" y="1477986"/>
            <a:ext cx="23505840" cy="13287537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“function”を置き、ダブルクリック"/>
          <p:cNvSpPr txBox="1"/>
          <p:nvPr/>
        </p:nvSpPr>
        <p:spPr>
          <a:xfrm>
            <a:off x="5608447" y="911810"/>
            <a:ext cx="13167107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pPr/>
            <a:r>
              <a:t>“function”を置き、ダブルクリック</a:t>
            </a:r>
          </a:p>
        </p:txBody>
      </p:sp>
      <p:sp>
        <p:nvSpPr>
          <p:cNvPr id="367" name="矢印"/>
          <p:cNvSpPr/>
          <p:nvPr/>
        </p:nvSpPr>
        <p:spPr>
          <a:xfrm rot="10800000">
            <a:off x="87814" y="5851670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68" name="矢印"/>
          <p:cNvSpPr/>
          <p:nvPr/>
        </p:nvSpPr>
        <p:spPr>
          <a:xfrm rot="5400000">
            <a:off x="14081023" y="11831979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9361" y="1720564"/>
            <a:ext cx="22745278" cy="12857602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名前を”IP設定”、msg.payload.ip = msg.req.ip; を追加し、完了"/>
          <p:cNvSpPr txBox="1"/>
          <p:nvPr/>
        </p:nvSpPr>
        <p:spPr>
          <a:xfrm>
            <a:off x="148590" y="911810"/>
            <a:ext cx="24086821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pPr/>
            <a:r>
              <a:t>名前を”IP設定”、msg.payload.ip = msg.req.ip; を追加し、完了</a:t>
            </a:r>
          </a:p>
        </p:txBody>
      </p:sp>
      <p:sp>
        <p:nvSpPr>
          <p:cNvPr id="372" name="矢印"/>
          <p:cNvSpPr/>
          <p:nvPr/>
        </p:nvSpPr>
        <p:spPr>
          <a:xfrm rot="5400000">
            <a:off x="7242363" y="9665888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3" name="矢印"/>
          <p:cNvSpPr/>
          <p:nvPr/>
        </p:nvSpPr>
        <p:spPr>
          <a:xfrm rot="5400000">
            <a:off x="15012571" y="6419974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4" name="矢印"/>
          <p:cNvSpPr/>
          <p:nvPr/>
        </p:nvSpPr>
        <p:spPr>
          <a:xfrm rot="10800000">
            <a:off x="5379266" y="6841883"/>
            <a:ext cx="181124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118" y="1836140"/>
            <a:ext cx="23037764" cy="13022941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“[get]/temp”と”健康観察.txt”の間に”IP設定”をいれ、デプロイ"/>
          <p:cNvSpPr txBox="1"/>
          <p:nvPr/>
        </p:nvSpPr>
        <p:spPr>
          <a:xfrm>
            <a:off x="528319" y="911810"/>
            <a:ext cx="23327361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pPr/>
            <a:r>
              <a:t>“[get]/temp”と”健康観察.txt”の間に”IP設定”をいれ、デプロイ</a:t>
            </a:r>
          </a:p>
        </p:txBody>
      </p:sp>
      <p:sp>
        <p:nvSpPr>
          <p:cNvPr id="378" name="矢印"/>
          <p:cNvSpPr/>
          <p:nvPr/>
        </p:nvSpPr>
        <p:spPr>
          <a:xfrm rot="5400000">
            <a:off x="15225956" y="11522537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9" name="矢印"/>
          <p:cNvSpPr/>
          <p:nvPr/>
        </p:nvSpPr>
        <p:spPr>
          <a:xfrm rot="5400000">
            <a:off x="18230764" y="5058431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Node-RED はじめのいっぽ"/>
          <p:cNvSpPr txBox="1"/>
          <p:nvPr>
            <p:ph type="ctrTitle"/>
          </p:nvPr>
        </p:nvSpPr>
        <p:spPr>
          <a:xfrm>
            <a:off x="1206498" y="2541656"/>
            <a:ext cx="21971004" cy="8632688"/>
          </a:xfrm>
          <a:prstGeom prst="rect">
            <a:avLst/>
          </a:prstGeom>
        </p:spPr>
        <p:txBody>
          <a:bodyPr anchor="ctr"/>
          <a:lstStyle>
            <a:lvl1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Node-RED はじめのいっぽ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Internet3の場合…"/>
          <p:cNvSpPr txBox="1"/>
          <p:nvPr>
            <p:ph type="ctrTitle"/>
          </p:nvPr>
        </p:nvSpPr>
        <p:spPr>
          <a:xfrm>
            <a:off x="1206498" y="313676"/>
            <a:ext cx="21971004" cy="5095505"/>
          </a:xfrm>
          <a:prstGeom prst="rect">
            <a:avLst/>
          </a:prstGeom>
        </p:spPr>
        <p:txBody>
          <a:bodyPr anchor="ctr"/>
          <a:lstStyle/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Internet3の場合</a:t>
            </a:r>
          </a:p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信頼できるIPアドレスが記載される</a:t>
            </a:r>
          </a:p>
        </p:txBody>
      </p:sp>
      <p:pic>
        <p:nvPicPr>
          <p:cNvPr id="3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04476" y="4761694"/>
            <a:ext cx="25592952" cy="9776099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矢印"/>
          <p:cNvSpPr/>
          <p:nvPr/>
        </p:nvSpPr>
        <p:spPr>
          <a:xfrm rot="5400000">
            <a:off x="17395272" y="8431344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witch を使ってIPアドレスによる制限を実装できる"/>
          <p:cNvSpPr txBox="1"/>
          <p:nvPr/>
        </p:nvSpPr>
        <p:spPr>
          <a:xfrm>
            <a:off x="2535936" y="911810"/>
            <a:ext cx="19312129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pPr/>
            <a:r>
              <a:t>switch を使ってIPアドレスによる制限を実装できる</a:t>
            </a:r>
          </a:p>
        </p:txBody>
      </p:sp>
      <p:pic>
        <p:nvPicPr>
          <p:cNvPr id="3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14125" y="1743316"/>
            <a:ext cx="19267737" cy="10891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2029" y="4398044"/>
            <a:ext cx="10977684" cy="8906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創ろう！…"/>
          <p:cNvSpPr txBox="1"/>
          <p:nvPr>
            <p:ph type="ctrTitle"/>
          </p:nvPr>
        </p:nvSpPr>
        <p:spPr>
          <a:xfrm>
            <a:off x="1206498" y="2541656"/>
            <a:ext cx="21971004" cy="8632688"/>
          </a:xfrm>
          <a:prstGeom prst="rect">
            <a:avLst/>
          </a:prstGeom>
        </p:spPr>
        <p:txBody>
          <a:bodyPr anchor="ctr"/>
          <a:lstStyle/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創ろう！</a:t>
            </a:r>
          </a:p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安心便利なインターネット社会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ディスカッション"/>
          <p:cNvSpPr txBox="1"/>
          <p:nvPr>
            <p:ph type="ctrTitle"/>
          </p:nvPr>
        </p:nvSpPr>
        <p:spPr>
          <a:xfrm>
            <a:off x="1206498" y="654062"/>
            <a:ext cx="21971004" cy="1602199"/>
          </a:xfrm>
          <a:prstGeom prst="rect">
            <a:avLst/>
          </a:prstGeom>
        </p:spPr>
        <p:txBody>
          <a:bodyPr anchor="ctr"/>
          <a:lstStyle>
            <a:lvl1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ディスカッション</a:t>
            </a:r>
          </a:p>
        </p:txBody>
      </p:sp>
      <p:sp>
        <p:nvSpPr>
          <p:cNvPr id="392" name="小学校の体育館の鍵を毎回公民館まで取りにきてもらっている…"/>
          <p:cNvSpPr txBox="1"/>
          <p:nvPr/>
        </p:nvSpPr>
        <p:spPr>
          <a:xfrm>
            <a:off x="1206498" y="3070930"/>
            <a:ext cx="21971004" cy="10156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57200">
              <a:spcBef>
                <a:spcPts val="100"/>
              </a:spcBef>
              <a:defRPr sz="5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小学校の体育館の鍵を毎回公民館まで取りにきてもらっている</a:t>
            </a:r>
          </a:p>
          <a:p>
            <a:pPr algn="l" defTabSz="457200">
              <a:spcBef>
                <a:spcPts val="100"/>
              </a:spcBef>
              <a:defRPr sz="5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→ 遠隔カメラと遠隔鍵解除にする</a:t>
            </a:r>
          </a:p>
          <a:p>
            <a:pPr algn="l" defTabSz="457200">
              <a:spcBef>
                <a:spcPts val="100"/>
              </a:spcBef>
              <a:defRPr sz="5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→ 個人認証したアプリで解錠できるようにする</a:t>
            </a:r>
          </a:p>
          <a:p>
            <a:pPr algn="l" defTabSz="457200">
              <a:spcBef>
                <a:spcPts val="100"/>
              </a:spcBef>
              <a:defRPr sz="5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spcBef>
                <a:spcPts val="100"/>
              </a:spcBef>
              <a:defRPr sz="5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行政管理の人口や橋梁のデータを手間なくオープンデータにしたい</a:t>
            </a:r>
          </a:p>
          <a:p>
            <a:pPr algn="l" defTabSz="457200">
              <a:spcBef>
                <a:spcPts val="100"/>
              </a:spcBef>
              <a:defRPr sz="5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→ システムから自動連携する（公開できないデータを隠す）</a:t>
            </a:r>
          </a:p>
          <a:p>
            <a:pPr algn="l" defTabSz="457200">
              <a:spcBef>
                <a:spcPts val="100"/>
              </a:spcBef>
              <a:defRPr sz="5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spcBef>
                <a:spcPts val="100"/>
              </a:spcBef>
              <a:defRPr sz="5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庁内の他の課が管理するデータの更新をすばやく知りたい</a:t>
            </a:r>
          </a:p>
          <a:p>
            <a:pPr algn="l" defTabSz="457200">
              <a:spcBef>
                <a:spcPts val="100"/>
              </a:spcBef>
              <a:defRPr sz="5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→ ファイルの更新をチェックして、ダッシュボード上でグラフ化する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8453" y="1860262"/>
            <a:ext cx="19187094" cy="1257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injectを置く（タイムスタンプになる）"/>
          <p:cNvSpPr txBox="1"/>
          <p:nvPr/>
        </p:nvSpPr>
        <p:spPr>
          <a:xfrm>
            <a:off x="965834" y="730835"/>
            <a:ext cx="2245233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injectを置く（タイムスタンプになる）</a:t>
            </a:r>
          </a:p>
        </p:txBody>
      </p:sp>
      <p:sp>
        <p:nvSpPr>
          <p:cNvPr id="183" name="矢印"/>
          <p:cNvSpPr/>
          <p:nvPr/>
        </p:nvSpPr>
        <p:spPr>
          <a:xfrm>
            <a:off x="6086289" y="5267663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84" name="矢印"/>
          <p:cNvSpPr/>
          <p:nvPr/>
        </p:nvSpPr>
        <p:spPr>
          <a:xfrm>
            <a:off x="10305977" y="6223000"/>
            <a:ext cx="1811242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3490" y="1625600"/>
            <a:ext cx="19717020" cy="12925603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debugを置く"/>
          <p:cNvSpPr txBox="1"/>
          <p:nvPr/>
        </p:nvSpPr>
        <p:spPr>
          <a:xfrm>
            <a:off x="8236584" y="730835"/>
            <a:ext cx="791083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debugを置く</a:t>
            </a:r>
          </a:p>
        </p:txBody>
      </p:sp>
      <p:sp>
        <p:nvSpPr>
          <p:cNvPr id="188" name="矢印"/>
          <p:cNvSpPr/>
          <p:nvPr/>
        </p:nvSpPr>
        <p:spPr>
          <a:xfrm>
            <a:off x="5807792" y="5731825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89" name="矢印"/>
          <p:cNvSpPr/>
          <p:nvPr/>
        </p:nvSpPr>
        <p:spPr>
          <a:xfrm>
            <a:off x="14947602" y="6223000"/>
            <a:ext cx="1811242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ドラッグして、つなぐ"/>
          <p:cNvSpPr txBox="1"/>
          <p:nvPr/>
        </p:nvSpPr>
        <p:spPr>
          <a:xfrm>
            <a:off x="5848350" y="730835"/>
            <a:ext cx="1268730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ドラッグして、つなぐ</a:t>
            </a:r>
          </a:p>
        </p:txBody>
      </p:sp>
      <p:sp>
        <p:nvSpPr>
          <p:cNvPr id="193" name="矢印"/>
          <p:cNvSpPr/>
          <p:nvPr/>
        </p:nvSpPr>
        <p:spPr>
          <a:xfrm rot="5400000">
            <a:off x="8851602" y="7514365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94" name="矢印"/>
          <p:cNvSpPr/>
          <p:nvPr/>
        </p:nvSpPr>
        <p:spPr>
          <a:xfrm rot="5400000">
            <a:off x="11286379" y="7514365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デプロイする"/>
          <p:cNvSpPr txBox="1"/>
          <p:nvPr/>
        </p:nvSpPr>
        <p:spPr>
          <a:xfrm>
            <a:off x="8324849" y="730835"/>
            <a:ext cx="773430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デプロイする</a:t>
            </a:r>
          </a:p>
        </p:txBody>
      </p:sp>
      <p:sp>
        <p:nvSpPr>
          <p:cNvPr id="198" name="矢印"/>
          <p:cNvSpPr/>
          <p:nvPr/>
        </p:nvSpPr>
        <p:spPr>
          <a:xfrm rot="5400000">
            <a:off x="18063150" y="4481837"/>
            <a:ext cx="181124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